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7" r:id="rId2"/>
    <p:sldId id="379" r:id="rId3"/>
    <p:sldId id="329" r:id="rId4"/>
    <p:sldId id="397" r:id="rId5"/>
    <p:sldId id="396" r:id="rId6"/>
    <p:sldId id="331" r:id="rId7"/>
    <p:sldId id="341" r:id="rId8"/>
    <p:sldId id="354" r:id="rId9"/>
    <p:sldId id="356" r:id="rId10"/>
    <p:sldId id="398" r:id="rId11"/>
    <p:sldId id="399" r:id="rId12"/>
    <p:sldId id="400" r:id="rId13"/>
    <p:sldId id="401" r:id="rId14"/>
    <p:sldId id="402" r:id="rId15"/>
    <p:sldId id="403" r:id="rId16"/>
    <p:sldId id="352" r:id="rId17"/>
    <p:sldId id="363" r:id="rId18"/>
    <p:sldId id="382" r:id="rId19"/>
    <p:sldId id="404" r:id="rId20"/>
    <p:sldId id="405" r:id="rId21"/>
    <p:sldId id="407" r:id="rId2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/>
        </p14:section>
        <p14:section name="SLIDE STARTERS" id="{ACC24B29-0CC7-491A-A98A-CF7CBDBE501E}">
          <p14:sldIdLst>
            <p14:sldId id="377"/>
            <p14:sldId id="379"/>
            <p14:sldId id="329"/>
            <p14:sldId id="397"/>
            <p14:sldId id="396"/>
            <p14:sldId id="331"/>
            <p14:sldId id="341"/>
            <p14:sldId id="354"/>
            <p14:sldId id="356"/>
            <p14:sldId id="398"/>
            <p14:sldId id="399"/>
            <p14:sldId id="400"/>
            <p14:sldId id="401"/>
            <p14:sldId id="402"/>
            <p14:sldId id="403"/>
            <p14:sldId id="352"/>
            <p14:sldId id="363"/>
            <p14:sldId id="382"/>
            <p14:sldId id="404"/>
            <p14:sldId id="405"/>
            <p14:sldId id="407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4988" autoAdjust="0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25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5:11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013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5:17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90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5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2:22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5425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2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4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2:22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150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2:22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170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2:36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6/20/2018 3:01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71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3144"/>
            <a:ext cx="12179113" cy="16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08448"/>
            <a:ext cx="12192001" cy="524955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6079" y="-806546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2030" y="203652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11253" y="202903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1" y="5022937"/>
            <a:ext cx="3836435" cy="7682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Dr. Garry Prentice</a:t>
            </a:r>
          </a:p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g</a:t>
            </a: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arry.prentice@dbs.ie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7185"/>
            <a:ext cx="4672208" cy="2313599"/>
          </a:xfrm>
          <a:prstGeom prst="rect">
            <a:avLst/>
          </a:prstGeom>
        </p:spPr>
      </p:pic>
      <p:sp>
        <p:nvSpPr>
          <p:cNvPr id="19" name="Freeform: Shape 18"/>
          <p:cNvSpPr/>
          <p:nvPr/>
        </p:nvSpPr>
        <p:spPr>
          <a:xfrm>
            <a:off x="9151124" y="3222546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3144"/>
            <a:ext cx="12192000" cy="68955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166255" y="155861"/>
            <a:ext cx="11277599" cy="840230"/>
          </a:xfrm>
        </p:spPr>
        <p:txBody>
          <a:bodyPr/>
          <a:lstStyle/>
          <a:p>
            <a:r>
              <a:rPr lang="en-US" dirty="0" smtClean="0"/>
              <a:t>Assessment </a:t>
            </a:r>
            <a:r>
              <a:rPr lang="en-US" dirty="0" smtClean="0"/>
              <a:t>Example: Case Study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557337"/>
            <a:ext cx="116490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0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52"/>
            <a:ext cx="12230074" cy="68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166255" y="155861"/>
            <a:ext cx="12025745" cy="1338828"/>
          </a:xfrm>
        </p:spPr>
        <p:txBody>
          <a:bodyPr/>
          <a:lstStyle/>
          <a:p>
            <a:r>
              <a:rPr lang="en-US" dirty="0" smtClean="0"/>
              <a:t>Timetable example </a:t>
            </a:r>
            <a:r>
              <a:rPr lang="en-US" sz="3600" dirty="0" smtClean="0"/>
              <a:t>(Semester 1: 2017-2018)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996090"/>
            <a:ext cx="12025745" cy="58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34" y="1039661"/>
            <a:ext cx="6129338" cy="5818339"/>
          </a:xfrm>
        </p:spPr>
        <p:txBody>
          <a:bodyPr/>
          <a:lstStyle/>
          <a:p>
            <a:r>
              <a:rPr lang="en-IE" sz="1600" dirty="0"/>
              <a:t>    Provide advice and support </a:t>
            </a:r>
            <a:r>
              <a:rPr lang="en-IE" sz="1600" dirty="0" smtClean="0"/>
              <a:t>on </a:t>
            </a:r>
            <a:r>
              <a:rPr lang="en-IE" sz="1600" dirty="0"/>
              <a:t>sourcing </a:t>
            </a:r>
            <a:r>
              <a:rPr lang="en-IE" sz="1600" dirty="0" smtClean="0"/>
              <a:t>accommodation.</a:t>
            </a:r>
          </a:p>
          <a:p>
            <a:r>
              <a:rPr lang="en-IE" sz="1600" dirty="0" smtClean="0"/>
              <a:t>Assist </a:t>
            </a:r>
            <a:r>
              <a:rPr lang="en-IE" sz="1600" dirty="0"/>
              <a:t>students on their health and wellbeing.</a:t>
            </a:r>
          </a:p>
          <a:p>
            <a:r>
              <a:rPr lang="en-IE" sz="1600" dirty="0" smtClean="0"/>
              <a:t>Enable </a:t>
            </a:r>
            <a:r>
              <a:rPr lang="en-IE" sz="1600" dirty="0"/>
              <a:t>students to run multiple clubs and </a:t>
            </a:r>
            <a:r>
              <a:rPr lang="en-IE" sz="1600" dirty="0" smtClean="0"/>
              <a:t>societies.</a:t>
            </a:r>
          </a:p>
          <a:p>
            <a:r>
              <a:rPr lang="en-IE" sz="1600" dirty="0" smtClean="0"/>
              <a:t>Form </a:t>
            </a:r>
            <a:r>
              <a:rPr lang="en-IE" sz="1600" dirty="0"/>
              <a:t>relationships for students with </a:t>
            </a:r>
            <a:r>
              <a:rPr lang="en-IE" sz="1600" dirty="0" smtClean="0"/>
              <a:t>cultural &amp; other </a:t>
            </a:r>
            <a:r>
              <a:rPr lang="en-IE" sz="1600" dirty="0"/>
              <a:t>support </a:t>
            </a:r>
            <a:r>
              <a:rPr lang="en-IE" sz="1600" dirty="0" smtClean="0"/>
              <a:t>organisations.</a:t>
            </a:r>
          </a:p>
          <a:p>
            <a:r>
              <a:rPr lang="en-IE" sz="1600" dirty="0" smtClean="0"/>
              <a:t>Lead </a:t>
            </a:r>
            <a:r>
              <a:rPr lang="en-IE" sz="1600" dirty="0"/>
              <a:t>the development and maintenance of a DBS community </a:t>
            </a:r>
            <a:endParaRPr lang="en-IE" sz="1600" dirty="0" smtClean="0"/>
          </a:p>
          <a:p>
            <a:r>
              <a:rPr lang="en-IE" sz="1600" dirty="0" smtClean="0"/>
              <a:t>Work </a:t>
            </a:r>
            <a:r>
              <a:rPr lang="en-IE" sz="1600" dirty="0"/>
              <a:t>with employers as a means of sourcing placements and jobs for </a:t>
            </a:r>
            <a:r>
              <a:rPr lang="en-IE" sz="1600" dirty="0" smtClean="0"/>
              <a:t>students.</a:t>
            </a:r>
          </a:p>
          <a:p>
            <a:r>
              <a:rPr lang="en-IE" sz="1600" dirty="0"/>
              <a:t>P</a:t>
            </a:r>
            <a:r>
              <a:rPr lang="en-IE" sz="1600" dirty="0" smtClean="0"/>
              <a:t>rovide </a:t>
            </a:r>
            <a:r>
              <a:rPr lang="en-IE" sz="1600" dirty="0"/>
              <a:t>up-to-date information about fields of work, job vacancies, </a:t>
            </a:r>
            <a:r>
              <a:rPr lang="en-IE" sz="1600" dirty="0" smtClean="0"/>
              <a:t>career events, postgraduate </a:t>
            </a:r>
            <a:r>
              <a:rPr lang="en-IE" sz="1600" dirty="0"/>
              <a:t>courses </a:t>
            </a:r>
            <a:r>
              <a:rPr lang="en-IE" sz="1600" dirty="0" smtClean="0"/>
              <a:t>&amp; </a:t>
            </a:r>
            <a:r>
              <a:rPr lang="en-IE" sz="1600" dirty="0"/>
              <a:t>research </a:t>
            </a:r>
            <a:r>
              <a:rPr lang="en-IE" sz="1600" dirty="0" smtClean="0"/>
              <a:t>opportunities.</a:t>
            </a:r>
          </a:p>
          <a:p>
            <a:r>
              <a:rPr lang="en-IE" sz="1600" dirty="0" smtClean="0"/>
              <a:t>Provide </a:t>
            </a:r>
            <a:r>
              <a:rPr lang="en-IE" sz="1600" dirty="0"/>
              <a:t>relevant advice, guidance and opportunities for students and graduates to understand their competencies, aspirations and options </a:t>
            </a:r>
            <a:r>
              <a:rPr lang="en-IE" sz="1600" dirty="0" smtClean="0"/>
              <a:t>when seeking employment</a:t>
            </a:r>
            <a:r>
              <a:rPr lang="en-IE" sz="1600" dirty="0"/>
              <a:t/>
            </a:r>
            <a:br>
              <a:rPr lang="en-IE" sz="1600" dirty="0"/>
            </a:br>
            <a:endParaRPr lang="en-US" sz="1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0" y="192333"/>
            <a:ext cx="6129304" cy="847328"/>
          </a:xfrm>
        </p:spPr>
        <p:txBody>
          <a:bodyPr/>
          <a:lstStyle/>
          <a:p>
            <a:r>
              <a:rPr lang="en-US" dirty="0" smtClean="0"/>
              <a:t>Student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04" y="0"/>
            <a:ext cx="606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0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79" y="215652"/>
            <a:ext cx="5736920" cy="6277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19" y="21191"/>
            <a:ext cx="7858125" cy="561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076" y="1184283"/>
            <a:ext cx="6075190" cy="5503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46" y="822902"/>
            <a:ext cx="6309791" cy="5943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612" y="919516"/>
            <a:ext cx="5705475" cy="681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772" y="1226519"/>
            <a:ext cx="6465247" cy="421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144" y="1269278"/>
            <a:ext cx="5568799" cy="5495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4" y="1791099"/>
            <a:ext cx="4887672" cy="506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43" y="4573485"/>
            <a:ext cx="82772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9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62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0" y="-7938"/>
            <a:ext cx="1217328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195944" y="288472"/>
            <a:ext cx="9339942" cy="1588127"/>
          </a:xfrm>
        </p:spPr>
        <p:txBody>
          <a:bodyPr/>
          <a:lstStyle/>
          <a:p>
            <a:r>
              <a:rPr lang="en-US" dirty="0" smtClean="0"/>
              <a:t>Student Academic Support</a:t>
            </a:r>
            <a:endParaRPr lang="en-US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9"/>
          </p:nvPr>
        </p:nvSpPr>
        <p:spPr>
          <a:xfrm>
            <a:off x="553516" y="1554164"/>
            <a:ext cx="5875734" cy="15881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Does it get easier or harder as students move through the academic years?</a:t>
            </a:r>
          </a:p>
        </p:txBody>
      </p:sp>
    </p:spTree>
    <p:extLst>
      <p:ext uri="{BB962C8B-B14F-4D97-AF65-F5344CB8AC3E}">
        <p14:creationId xmlns:p14="http://schemas.microsoft.com/office/powerpoint/2010/main" val="2488226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1675719"/>
            <a:ext cx="6096000" cy="4238083"/>
          </a:xfrm>
        </p:spPr>
        <p:txBody>
          <a:bodyPr/>
          <a:lstStyle/>
          <a:p>
            <a:r>
              <a:rPr lang="en-US" dirty="0"/>
              <a:t>WHOLE SAMPLE</a:t>
            </a:r>
          </a:p>
          <a:p>
            <a:pPr lvl="4"/>
            <a:r>
              <a:rPr lang="en-US" dirty="0"/>
              <a:t>Intermittent and Non-attenders are at least twice as likely to fail compared to frequent attenders</a:t>
            </a:r>
          </a:p>
          <a:p>
            <a:r>
              <a:rPr lang="en-US" dirty="0"/>
              <a:t>DAYTIME SAMPLE</a:t>
            </a:r>
          </a:p>
          <a:p>
            <a:pPr lvl="4"/>
            <a:r>
              <a:rPr lang="en-US" dirty="0"/>
              <a:t>Target (in descending order of importance):</a:t>
            </a:r>
          </a:p>
          <a:p>
            <a:pPr lvl="4"/>
            <a:r>
              <a:rPr lang="en-US" dirty="0"/>
              <a:t>Arts, level 2, level 1, Irish, Male, Earlier Classes</a:t>
            </a:r>
          </a:p>
          <a:p>
            <a:r>
              <a:rPr lang="en-US" dirty="0"/>
              <a:t>EVENING SAMPLE</a:t>
            </a:r>
          </a:p>
          <a:p>
            <a:pPr lvl="4"/>
            <a:r>
              <a:rPr lang="en-US" dirty="0"/>
              <a:t>Target (in descending order of importance):</a:t>
            </a:r>
          </a:p>
          <a:p>
            <a:pPr lvl="4"/>
            <a:r>
              <a:rPr lang="en-US" dirty="0"/>
              <a:t>Earlier Classes, Level 3, Level 2, Business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Placeholder 11" descr="A large room&#10;&#10;Description generated with very high confidence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04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Content Placeholder 39"/>
          <p:cNvSpPr txBox="1">
            <a:spLocks/>
          </p:cNvSpPr>
          <p:nvPr/>
        </p:nvSpPr>
        <p:spPr>
          <a:xfrm>
            <a:off x="7347789" y="417479"/>
            <a:ext cx="4106631" cy="8402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Early Alert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744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0" y="92304"/>
            <a:ext cx="3905794" cy="845893"/>
          </a:xfrm>
        </p:spPr>
        <p:txBody>
          <a:bodyPr/>
          <a:lstStyle/>
          <a:p>
            <a:r>
              <a:rPr lang="en-US" dirty="0" smtClean="0"/>
              <a:t>Early Alert (Student Retention)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49" y="92304"/>
            <a:ext cx="8556282" cy="67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1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093131" y="2925110"/>
            <a:ext cx="4741818" cy="1588127"/>
          </a:xfrm>
        </p:spPr>
        <p:txBody>
          <a:bodyPr/>
          <a:lstStyle/>
          <a:p>
            <a:r>
              <a:rPr lang="en-US" dirty="0" smtClean="0"/>
              <a:t>Student Academic Motivation and Confidence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7124727" y="181987"/>
            <a:ext cx="4571999" cy="1588127"/>
          </a:xfrm>
        </p:spPr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350"/>
            <a:ext cx="7093131" cy="6541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257" y="3592286"/>
            <a:ext cx="6505303" cy="2612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61256" y="5221174"/>
            <a:ext cx="6505303" cy="2612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72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1528065"/>
            <a:ext cx="11887200" cy="1421928"/>
          </a:xfrm>
        </p:spPr>
        <p:txBody>
          <a:bodyPr/>
          <a:lstStyle/>
          <a:p>
            <a:r>
              <a:rPr lang="en-US" sz="3200" b="1" dirty="0" smtClean="0"/>
              <a:t>“Applicants must obtain a minimum of four GCSE passes at grade C to include </a:t>
            </a:r>
            <a:r>
              <a:rPr lang="en-US" sz="3200" b="1" dirty="0" err="1" smtClean="0"/>
              <a:t>Maths</a:t>
            </a:r>
            <a:r>
              <a:rPr lang="en-US" sz="3200" b="1" dirty="0" smtClean="0"/>
              <a:t> and English plus two A-level passes at grade C or higher”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78262" y="2978159"/>
            <a:ext cx="8097838" cy="369332"/>
          </a:xfrm>
        </p:spPr>
        <p:txBody>
          <a:bodyPr/>
          <a:lstStyle/>
          <a:p>
            <a:r>
              <a:rPr lang="en-US" dirty="0"/>
              <a:t>— </a:t>
            </a:r>
            <a:r>
              <a:rPr lang="en-US" dirty="0" smtClean="0"/>
              <a:t>Dublin Business School Website (www.dbs.ie/entry-requirements)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49" y="1"/>
            <a:ext cx="2656051" cy="1315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40687"/>
            <a:ext cx="1163002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5705684"/>
            <a:ext cx="11630025" cy="10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123824"/>
            <a:ext cx="9267825" cy="65436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366067" y="1630994"/>
            <a:ext cx="2690949" cy="590931"/>
          </a:xfrm>
        </p:spPr>
        <p:txBody>
          <a:bodyPr/>
          <a:lstStyle/>
          <a:p>
            <a:r>
              <a:rPr lang="en-US" dirty="0" smtClean="0"/>
              <a:t>Statistics Modules!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8952411" y="230351"/>
            <a:ext cx="3239589" cy="1294116"/>
          </a:xfrm>
        </p:spPr>
        <p:txBody>
          <a:bodyPr/>
          <a:lstStyle/>
          <a:p>
            <a:r>
              <a:rPr lang="en-US" sz="4000" dirty="0" smtClean="0"/>
              <a:t>Additional Information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603332" y="2918564"/>
            <a:ext cx="463463" cy="275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029200" y="4350327"/>
            <a:ext cx="487377" cy="270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2190637" y="4074754"/>
            <a:ext cx="592022" cy="275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6303819" y="4074753"/>
            <a:ext cx="540326" cy="275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810000" y="2647736"/>
            <a:ext cx="487377" cy="270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4447309" y="3939339"/>
            <a:ext cx="382818" cy="258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16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47" y="3221037"/>
            <a:ext cx="4846753" cy="362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7345247" cy="6850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246" y="203517"/>
            <a:ext cx="4846753" cy="3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07278" y="736267"/>
            <a:ext cx="5671764" cy="397032"/>
          </a:xfrm>
        </p:spPr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INTRODUCTION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530367" y="1931117"/>
            <a:ext cx="5671764" cy="397032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20"/>
          <p:cNvSpPr txBox="1">
            <a:spLocks/>
          </p:cNvSpPr>
          <p:nvPr/>
        </p:nvSpPr>
        <p:spPr>
          <a:xfrm>
            <a:off x="5507278" y="2550453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Academic calendar</a:t>
            </a:r>
            <a:endParaRPr lang="en-US" dirty="0"/>
          </a:p>
        </p:txBody>
      </p:sp>
      <p:sp>
        <p:nvSpPr>
          <p:cNvPr id="10" name="Text Placeholder 20"/>
          <p:cNvSpPr txBox="1">
            <a:spLocks/>
          </p:cNvSpPr>
          <p:nvPr/>
        </p:nvSpPr>
        <p:spPr>
          <a:xfrm>
            <a:off x="5507278" y="1334220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Psychology degree coverage</a:t>
            </a:r>
            <a:endParaRPr lang="en-US" dirty="0"/>
          </a:p>
        </p:txBody>
      </p:sp>
      <p:sp>
        <p:nvSpPr>
          <p:cNvPr id="11" name="Text Placeholder 20"/>
          <p:cNvSpPr txBox="1">
            <a:spLocks/>
          </p:cNvSpPr>
          <p:nvPr/>
        </p:nvSpPr>
        <p:spPr>
          <a:xfrm>
            <a:off x="5507278" y="4249892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Text Placeholder 20"/>
          <p:cNvSpPr txBox="1">
            <a:spLocks/>
          </p:cNvSpPr>
          <p:nvPr/>
        </p:nvSpPr>
        <p:spPr>
          <a:xfrm>
            <a:off x="5507278" y="3104810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13" name="Text Placeholder 20"/>
          <p:cNvSpPr txBox="1">
            <a:spLocks/>
          </p:cNvSpPr>
          <p:nvPr/>
        </p:nvSpPr>
        <p:spPr>
          <a:xfrm>
            <a:off x="5507278" y="3690556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 services</a:t>
            </a:r>
            <a:endParaRPr lang="en-US" dirty="0"/>
          </a:p>
        </p:txBody>
      </p:sp>
      <p:sp>
        <p:nvSpPr>
          <p:cNvPr id="16" name="Text Placeholder 20"/>
          <p:cNvSpPr txBox="1">
            <a:spLocks/>
          </p:cNvSpPr>
          <p:nvPr/>
        </p:nvSpPr>
        <p:spPr>
          <a:xfrm>
            <a:off x="5507278" y="4830660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 academic support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19" y="2079269"/>
            <a:ext cx="3752729" cy="4676653"/>
          </a:xfrm>
          <a:prstGeom prst="rect">
            <a:avLst/>
          </a:prstGeom>
        </p:spPr>
      </p:pic>
      <p:sp>
        <p:nvSpPr>
          <p:cNvPr id="17" name="Text Placeholder 20"/>
          <p:cNvSpPr txBox="1">
            <a:spLocks/>
          </p:cNvSpPr>
          <p:nvPr/>
        </p:nvSpPr>
        <p:spPr>
          <a:xfrm>
            <a:off x="5507278" y="5406413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Early alert (student retention)</a:t>
            </a:r>
            <a:endParaRPr lang="en-US" dirty="0"/>
          </a:p>
        </p:txBody>
      </p:sp>
      <p:sp>
        <p:nvSpPr>
          <p:cNvPr id="19" name="Text Placeholder 20"/>
          <p:cNvSpPr txBox="1">
            <a:spLocks/>
          </p:cNvSpPr>
          <p:nvPr/>
        </p:nvSpPr>
        <p:spPr>
          <a:xfrm>
            <a:off x="5507278" y="5982166"/>
            <a:ext cx="5671764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information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145" y="1"/>
            <a:ext cx="2496855" cy="12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8" y="0"/>
            <a:ext cx="10976116" cy="56116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80778" y="3809222"/>
            <a:ext cx="1878904" cy="17536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8569511" y="59927"/>
            <a:ext cx="3393888" cy="31294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3558103" y="3287077"/>
            <a:ext cx="31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Aligned to BPS</a:t>
            </a:r>
            <a:endParaRPr lang="en-IE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013" y="5612579"/>
            <a:ext cx="9001125" cy="1171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3855" y="6237962"/>
            <a:ext cx="5194885" cy="2549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239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431597" y="419100"/>
            <a:ext cx="5069433" cy="1716367"/>
          </a:xfrm>
        </p:spPr>
        <p:txBody>
          <a:bodyPr/>
          <a:lstStyle/>
          <a:p>
            <a:r>
              <a:rPr lang="en-US" dirty="0" smtClean="0"/>
              <a:t>Accreditation:</a:t>
            </a:r>
          </a:p>
          <a:p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1026" name="Picture 2" descr="PSI Logo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r="78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7" y="2228169"/>
            <a:ext cx="5925198" cy="43947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454434" y="3187337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/>
        </p:nvSpPr>
        <p:spPr>
          <a:xfrm>
            <a:off x="3872509" y="3627120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2360022" y="4050127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reeform 17"/>
          <p:cNvSpPr/>
          <p:nvPr/>
        </p:nvSpPr>
        <p:spPr>
          <a:xfrm>
            <a:off x="3656971" y="4497977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Freeform 18"/>
          <p:cNvSpPr/>
          <p:nvPr/>
        </p:nvSpPr>
        <p:spPr>
          <a:xfrm>
            <a:off x="2535238" y="4882381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Freeform 19"/>
          <p:cNvSpPr/>
          <p:nvPr/>
        </p:nvSpPr>
        <p:spPr>
          <a:xfrm>
            <a:off x="2138582" y="5752625"/>
            <a:ext cx="431075" cy="627017"/>
          </a:xfrm>
          <a:custGeom>
            <a:avLst/>
            <a:gdLst>
              <a:gd name="connsiteX0" fmla="*/ 0 w 431075"/>
              <a:gd name="connsiteY0" fmla="*/ 418012 h 627017"/>
              <a:gd name="connsiteX1" fmla="*/ 13063 w 431075"/>
              <a:gd name="connsiteY1" fmla="*/ 483326 h 627017"/>
              <a:gd name="connsiteX2" fmla="*/ 39189 w 431075"/>
              <a:gd name="connsiteY2" fmla="*/ 561703 h 627017"/>
              <a:gd name="connsiteX3" fmla="*/ 52252 w 431075"/>
              <a:gd name="connsiteY3" fmla="*/ 627017 h 627017"/>
              <a:gd name="connsiteX4" fmla="*/ 104503 w 431075"/>
              <a:gd name="connsiteY4" fmla="*/ 613954 h 627017"/>
              <a:gd name="connsiteX5" fmla="*/ 117566 w 431075"/>
              <a:gd name="connsiteY5" fmla="*/ 574766 h 627017"/>
              <a:gd name="connsiteX6" fmla="*/ 169817 w 431075"/>
              <a:gd name="connsiteY6" fmla="*/ 496389 h 627017"/>
              <a:gd name="connsiteX7" fmla="*/ 195943 w 431075"/>
              <a:gd name="connsiteY7" fmla="*/ 444137 h 627017"/>
              <a:gd name="connsiteX8" fmla="*/ 209006 w 431075"/>
              <a:gd name="connsiteY8" fmla="*/ 404949 h 627017"/>
              <a:gd name="connsiteX9" fmla="*/ 235132 w 431075"/>
              <a:gd name="connsiteY9" fmla="*/ 365760 h 627017"/>
              <a:gd name="connsiteX10" fmla="*/ 261257 w 431075"/>
              <a:gd name="connsiteY10" fmla="*/ 287383 h 627017"/>
              <a:gd name="connsiteX11" fmla="*/ 287383 w 431075"/>
              <a:gd name="connsiteY11" fmla="*/ 235132 h 627017"/>
              <a:gd name="connsiteX12" fmla="*/ 300446 w 431075"/>
              <a:gd name="connsiteY12" fmla="*/ 195943 h 627017"/>
              <a:gd name="connsiteX13" fmla="*/ 339635 w 431075"/>
              <a:gd name="connsiteY13" fmla="*/ 156754 h 627017"/>
              <a:gd name="connsiteX14" fmla="*/ 365760 w 431075"/>
              <a:gd name="connsiteY14" fmla="*/ 104503 h 627017"/>
              <a:gd name="connsiteX15" fmla="*/ 378823 w 431075"/>
              <a:gd name="connsiteY15" fmla="*/ 52252 h 627017"/>
              <a:gd name="connsiteX16" fmla="*/ 418012 w 431075"/>
              <a:gd name="connsiteY16" fmla="*/ 26126 h 627017"/>
              <a:gd name="connsiteX17" fmla="*/ 431075 w 431075"/>
              <a:gd name="connsiteY17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1075" h="627017">
                <a:moveTo>
                  <a:pt x="0" y="418012"/>
                </a:moveTo>
                <a:cubicBezTo>
                  <a:pt x="4354" y="439783"/>
                  <a:pt x="7221" y="461906"/>
                  <a:pt x="13063" y="483326"/>
                </a:cubicBezTo>
                <a:cubicBezTo>
                  <a:pt x="20309" y="509895"/>
                  <a:pt x="33788" y="534699"/>
                  <a:pt x="39189" y="561703"/>
                </a:cubicBezTo>
                <a:lnTo>
                  <a:pt x="52252" y="627017"/>
                </a:lnTo>
                <a:cubicBezTo>
                  <a:pt x="69669" y="622663"/>
                  <a:pt x="90484" y="625169"/>
                  <a:pt x="104503" y="613954"/>
                </a:cubicBezTo>
                <a:cubicBezTo>
                  <a:pt x="115255" y="605352"/>
                  <a:pt x="110879" y="586803"/>
                  <a:pt x="117566" y="574766"/>
                </a:cubicBezTo>
                <a:cubicBezTo>
                  <a:pt x="132815" y="547318"/>
                  <a:pt x="155775" y="524473"/>
                  <a:pt x="169817" y="496389"/>
                </a:cubicBezTo>
                <a:cubicBezTo>
                  <a:pt x="178526" y="478972"/>
                  <a:pt x="188272" y="462036"/>
                  <a:pt x="195943" y="444137"/>
                </a:cubicBezTo>
                <a:cubicBezTo>
                  <a:pt x="201367" y="431481"/>
                  <a:pt x="202848" y="417265"/>
                  <a:pt x="209006" y="404949"/>
                </a:cubicBezTo>
                <a:cubicBezTo>
                  <a:pt x="216027" y="390907"/>
                  <a:pt x="228756" y="380107"/>
                  <a:pt x="235132" y="365760"/>
                </a:cubicBezTo>
                <a:cubicBezTo>
                  <a:pt x="246316" y="340595"/>
                  <a:pt x="248941" y="312014"/>
                  <a:pt x="261257" y="287383"/>
                </a:cubicBezTo>
                <a:cubicBezTo>
                  <a:pt x="269966" y="269966"/>
                  <a:pt x="279712" y="253030"/>
                  <a:pt x="287383" y="235132"/>
                </a:cubicBezTo>
                <a:cubicBezTo>
                  <a:pt x="292807" y="222476"/>
                  <a:pt x="292808" y="207400"/>
                  <a:pt x="300446" y="195943"/>
                </a:cubicBezTo>
                <a:cubicBezTo>
                  <a:pt x="310693" y="180572"/>
                  <a:pt x="326572" y="169817"/>
                  <a:pt x="339635" y="156754"/>
                </a:cubicBezTo>
                <a:cubicBezTo>
                  <a:pt x="348343" y="139337"/>
                  <a:pt x="358923" y="122736"/>
                  <a:pt x="365760" y="104503"/>
                </a:cubicBezTo>
                <a:cubicBezTo>
                  <a:pt x="372064" y="87693"/>
                  <a:pt x="368864" y="67190"/>
                  <a:pt x="378823" y="52252"/>
                </a:cubicBezTo>
                <a:cubicBezTo>
                  <a:pt x="387532" y="39189"/>
                  <a:pt x="406911" y="37227"/>
                  <a:pt x="418012" y="26126"/>
                </a:cubicBezTo>
                <a:cubicBezTo>
                  <a:pt x="424897" y="19241"/>
                  <a:pt x="426721" y="8709"/>
                  <a:pt x="43107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593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>
          <a:xfrm>
            <a:off x="186545" y="74413"/>
            <a:ext cx="5613891" cy="1421928"/>
          </a:xfrm>
        </p:spPr>
        <p:txBody>
          <a:bodyPr/>
          <a:lstStyle/>
          <a:p>
            <a:r>
              <a:rPr lang="en-US" sz="4800" dirty="0" smtClean="0"/>
              <a:t>Psychology Year 1</a:t>
            </a:r>
            <a:endParaRPr lang="en-US" sz="4800" dirty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186545" y="808760"/>
            <a:ext cx="5778324" cy="3061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1</a:t>
            </a:r>
            <a:endParaRPr lang="en-US" b="0" dirty="0" smtClean="0"/>
          </a:p>
          <a:p>
            <a:pPr lvl="1"/>
            <a:r>
              <a:rPr lang="en-US" dirty="0" smtClean="0"/>
              <a:t>Psychological foundations (10)</a:t>
            </a:r>
          </a:p>
          <a:p>
            <a:pPr lvl="1"/>
            <a:r>
              <a:rPr lang="en-US" dirty="0" smtClean="0"/>
              <a:t>Foundations in Social Psychology (5)</a:t>
            </a:r>
          </a:p>
          <a:p>
            <a:pPr lvl="1"/>
            <a:r>
              <a:rPr lang="en-US" dirty="0" smtClean="0"/>
              <a:t>Foundations in Biopsychology (5)</a:t>
            </a:r>
          </a:p>
          <a:p>
            <a:pPr lvl="1"/>
            <a:r>
              <a:rPr lang="en-US" dirty="0" smtClean="0"/>
              <a:t>Academic Skills Lab (5)</a:t>
            </a:r>
          </a:p>
          <a:p>
            <a:pPr lvl="1"/>
            <a:r>
              <a:rPr lang="en-US" dirty="0" smtClean="0"/>
              <a:t>Research Technique &amp; Analysis 1 (10)</a:t>
            </a:r>
          </a:p>
          <a:p>
            <a:pPr lvl="1"/>
            <a:r>
              <a:rPr lang="en-US" dirty="0" smtClean="0"/>
              <a:t>Introduction to Psychoanalysis and the Unconscious (10)</a:t>
            </a:r>
            <a:endParaRPr lang="en-US" dirty="0" smtClean="0"/>
          </a:p>
          <a:p>
            <a:pPr lvl="1"/>
            <a:endParaRPr lang="en-US" sz="1400" dirty="0"/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186546" y="3824861"/>
            <a:ext cx="5613890" cy="2549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2</a:t>
            </a:r>
            <a:endParaRPr lang="en-US" dirty="0"/>
          </a:p>
          <a:p>
            <a:pPr lvl="1"/>
            <a:r>
              <a:rPr lang="en-US" dirty="0"/>
              <a:t>Psychological foundations </a:t>
            </a:r>
            <a:r>
              <a:rPr lang="en-US" i="1" dirty="0" smtClean="0"/>
              <a:t>continued</a:t>
            </a:r>
          </a:p>
          <a:p>
            <a:pPr lvl="1"/>
            <a:r>
              <a:rPr lang="en-US" dirty="0" smtClean="0"/>
              <a:t>Developmental Psychology (5)</a:t>
            </a:r>
          </a:p>
          <a:p>
            <a:pPr lvl="1"/>
            <a:r>
              <a:rPr lang="en-US" dirty="0" smtClean="0"/>
              <a:t>Fundamentals of Cognitive Psychology (5)</a:t>
            </a:r>
          </a:p>
          <a:p>
            <a:pPr lvl="1"/>
            <a:r>
              <a:rPr lang="en-US" dirty="0" smtClean="0"/>
              <a:t>Adult Skills, Social and Emotional Training (5)</a:t>
            </a:r>
          </a:p>
          <a:p>
            <a:pPr lvl="1"/>
            <a:r>
              <a:rPr lang="en-US" dirty="0"/>
              <a:t>Research Technique &amp; Analysis </a:t>
            </a:r>
            <a:r>
              <a:rPr lang="en-US" dirty="0" smtClean="0"/>
              <a:t>1 </a:t>
            </a:r>
            <a:r>
              <a:rPr lang="en-US" i="1" dirty="0" smtClean="0"/>
              <a:t>continued</a:t>
            </a:r>
            <a:endParaRPr lang="en-US" dirty="0" smtClean="0"/>
          </a:p>
          <a:p>
            <a:pPr lvl="1"/>
            <a:r>
              <a:rPr lang="en-US" dirty="0"/>
              <a:t>Introduction to Psychoanalysis and the </a:t>
            </a:r>
            <a:r>
              <a:rPr lang="en-US" dirty="0" smtClean="0"/>
              <a:t>Unconscious </a:t>
            </a:r>
            <a:r>
              <a:rPr lang="en-US" i="1" dirty="0" smtClean="0"/>
              <a:t>continued</a:t>
            </a:r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69" y="0"/>
            <a:ext cx="6050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302261" y="86585"/>
            <a:ext cx="5681920" cy="965262"/>
          </a:xfrm>
        </p:spPr>
        <p:txBody>
          <a:bodyPr/>
          <a:lstStyle/>
          <a:p>
            <a:r>
              <a:rPr lang="en-US" sz="4800" dirty="0" smtClean="0"/>
              <a:t>Psychology Year 2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791" r="177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Content Placeholder 9"/>
          <p:cNvSpPr txBox="1">
            <a:spLocks/>
          </p:cNvSpPr>
          <p:nvPr/>
        </p:nvSpPr>
        <p:spPr>
          <a:xfrm>
            <a:off x="6413676" y="781051"/>
            <a:ext cx="5778324" cy="3061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1</a:t>
            </a:r>
            <a:endParaRPr lang="en-US" b="0" dirty="0" smtClean="0"/>
          </a:p>
          <a:p>
            <a:pPr lvl="1"/>
            <a:r>
              <a:rPr lang="en-US" dirty="0" smtClean="0"/>
              <a:t>Modelling Cognitive Systems (5)</a:t>
            </a:r>
          </a:p>
          <a:p>
            <a:pPr lvl="1"/>
            <a:r>
              <a:rPr lang="en-US" dirty="0" smtClean="0"/>
              <a:t>Development across the lifespan: Adolescence and Adulthood (5)</a:t>
            </a:r>
          </a:p>
          <a:p>
            <a:pPr lvl="1"/>
            <a:r>
              <a:rPr lang="en-US" dirty="0" smtClean="0"/>
              <a:t>Experimental Psychology (5)</a:t>
            </a:r>
          </a:p>
          <a:p>
            <a:pPr lvl="1"/>
            <a:r>
              <a:rPr lang="en-US" dirty="0" smtClean="0"/>
              <a:t>Ethical Research Methods &amp; Design (10)</a:t>
            </a:r>
          </a:p>
          <a:p>
            <a:pPr lvl="1"/>
            <a:r>
              <a:rPr lang="en-US" dirty="0" smtClean="0"/>
              <a:t>Research Technique &amp; Analysis 2 (10)</a:t>
            </a:r>
          </a:p>
          <a:p>
            <a:pPr lvl="1"/>
            <a:r>
              <a:rPr lang="en-US" dirty="0" smtClean="0"/>
              <a:t>Personality and Psychoanalytic Subjectivity (10) </a:t>
            </a:r>
            <a:endParaRPr lang="en-US" dirty="0" smtClean="0"/>
          </a:p>
          <a:p>
            <a:pPr lvl="1"/>
            <a:endParaRPr lang="en-US" sz="1400" dirty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6413677" y="3797151"/>
            <a:ext cx="5613890" cy="305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2</a:t>
            </a:r>
            <a:endParaRPr lang="en-US" dirty="0"/>
          </a:p>
          <a:p>
            <a:pPr lvl="1"/>
            <a:r>
              <a:rPr lang="en-US" dirty="0" smtClean="0"/>
              <a:t>Fundamentals of Biopsychology (5)</a:t>
            </a:r>
          </a:p>
          <a:p>
            <a:pPr lvl="1"/>
            <a:r>
              <a:rPr lang="en-US" dirty="0" smtClean="0"/>
              <a:t>Social Psychology (5)</a:t>
            </a:r>
          </a:p>
          <a:p>
            <a:pPr lvl="1"/>
            <a:r>
              <a:rPr lang="en-US" dirty="0" smtClean="0"/>
              <a:t>Psychology in Action – Online (5)</a:t>
            </a:r>
          </a:p>
          <a:p>
            <a:pPr lvl="1"/>
            <a:r>
              <a:rPr lang="en-US" dirty="0"/>
              <a:t>Ethical Research Methods &amp; Design </a:t>
            </a:r>
            <a:r>
              <a:rPr lang="en-US" i="1" dirty="0" smtClean="0"/>
              <a:t>continued</a:t>
            </a:r>
            <a:endParaRPr lang="en-US" dirty="0"/>
          </a:p>
          <a:p>
            <a:pPr lvl="1"/>
            <a:r>
              <a:rPr lang="en-US" dirty="0"/>
              <a:t>Research Technique &amp; Analysis 2 </a:t>
            </a:r>
            <a:r>
              <a:rPr lang="en-US" i="1" dirty="0" smtClean="0"/>
              <a:t>continued</a:t>
            </a:r>
            <a:endParaRPr lang="en-US" dirty="0" smtClean="0"/>
          </a:p>
          <a:p>
            <a:pPr lvl="1"/>
            <a:r>
              <a:rPr lang="en-US" dirty="0" smtClean="0"/>
              <a:t>Personality </a:t>
            </a:r>
            <a:r>
              <a:rPr lang="en-US" dirty="0"/>
              <a:t>and Psychoanalytic Subjectivity </a:t>
            </a:r>
            <a:r>
              <a:rPr lang="en-US" i="1" dirty="0" smtClean="0"/>
              <a:t>continued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13661"/>
            <a:ext cx="2496855" cy="12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39"/>
          <p:cNvSpPr>
            <a:spLocks noGrp="1"/>
          </p:cNvSpPr>
          <p:nvPr>
            <p:ph idx="18"/>
          </p:nvPr>
        </p:nvSpPr>
        <p:spPr>
          <a:xfrm>
            <a:off x="150845" y="86585"/>
            <a:ext cx="5681920" cy="757130"/>
          </a:xfrm>
        </p:spPr>
        <p:txBody>
          <a:bodyPr/>
          <a:lstStyle/>
          <a:p>
            <a:r>
              <a:rPr lang="en-US" sz="4800" dirty="0" smtClean="0"/>
              <a:t>Psychology Year 3</a:t>
            </a:r>
            <a:endParaRPr lang="en-US" sz="480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62260" y="781051"/>
            <a:ext cx="5778324" cy="3061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1</a:t>
            </a:r>
            <a:endParaRPr lang="en-US" b="0" dirty="0" smtClean="0"/>
          </a:p>
          <a:p>
            <a:pPr lvl="1"/>
            <a:r>
              <a:rPr lang="en-US" dirty="0" smtClean="0"/>
              <a:t>Internet Mediated Research – online (M) (5)</a:t>
            </a:r>
          </a:p>
          <a:p>
            <a:pPr lvl="1"/>
            <a:r>
              <a:rPr lang="en-US" dirty="0" err="1" smtClean="0"/>
              <a:t>Behaviour</a:t>
            </a:r>
            <a:r>
              <a:rPr lang="en-US" dirty="0" smtClean="0"/>
              <a:t> Science (M) (10)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Organisational</a:t>
            </a:r>
            <a:r>
              <a:rPr lang="en-US" dirty="0" smtClean="0">
                <a:solidFill>
                  <a:srgbClr val="FF0000"/>
                </a:solidFill>
              </a:rPr>
              <a:t> Psychology (E) (5)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Health Psychology (E) (5)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Hysteria (E) (5)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Sexuality 1 (E) (5)</a:t>
            </a:r>
          </a:p>
          <a:p>
            <a:pPr lvl="1"/>
            <a:endParaRPr lang="en-US" sz="1400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62261" y="3797151"/>
            <a:ext cx="5613890" cy="3052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dirty="0" smtClean="0"/>
              <a:t>Semester 2</a:t>
            </a:r>
            <a:endParaRPr lang="en-US" dirty="0"/>
          </a:p>
          <a:p>
            <a:pPr lvl="1"/>
            <a:r>
              <a:rPr lang="en-US" dirty="0" err="1" smtClean="0"/>
              <a:t>Neuropsychopharmacology</a:t>
            </a:r>
            <a:r>
              <a:rPr lang="en-US" dirty="0" smtClean="0"/>
              <a:t> (M) (5)</a:t>
            </a:r>
          </a:p>
          <a:p>
            <a:pPr lvl="1"/>
            <a:r>
              <a:rPr lang="en-US" dirty="0" err="1"/>
              <a:t>Behaviour</a:t>
            </a:r>
            <a:r>
              <a:rPr lang="en-US" dirty="0"/>
              <a:t> Science </a:t>
            </a:r>
            <a:r>
              <a:rPr lang="en-US" i="1" dirty="0" smtClean="0"/>
              <a:t>continued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Human Performance </a:t>
            </a:r>
            <a:r>
              <a:rPr lang="en-US" dirty="0">
                <a:solidFill>
                  <a:srgbClr val="FF0000"/>
                </a:solidFill>
              </a:rPr>
              <a:t>(E) (5)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Mental Health and Distress </a:t>
            </a:r>
            <a:r>
              <a:rPr lang="en-US" dirty="0">
                <a:solidFill>
                  <a:srgbClr val="FF0000"/>
                </a:solidFill>
              </a:rPr>
              <a:t>(E) (5)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Psychoanalysis and Language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(E) (5)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Sexuality 2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(E) (5)</a:t>
            </a:r>
          </a:p>
          <a:p>
            <a:pPr lvl="1"/>
            <a:r>
              <a:rPr lang="en-US" dirty="0" smtClean="0"/>
              <a:t>Research Project (M) (20)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797" r="8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04" y="5613661"/>
            <a:ext cx="2496855" cy="12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4443" y="982235"/>
            <a:ext cx="6096000" cy="5867827"/>
          </a:xfrm>
        </p:spPr>
        <p:txBody>
          <a:bodyPr/>
          <a:lstStyle/>
          <a:p>
            <a:r>
              <a:rPr lang="en-US" dirty="0" smtClean="0"/>
              <a:t>Research reports</a:t>
            </a:r>
            <a:endParaRPr lang="en-US" dirty="0"/>
          </a:p>
          <a:p>
            <a:r>
              <a:rPr lang="en-US" dirty="0" smtClean="0"/>
              <a:t>Exams/ In-class tests </a:t>
            </a:r>
          </a:p>
          <a:p>
            <a:r>
              <a:rPr lang="en-US" dirty="0" smtClean="0"/>
              <a:t>Group presentations</a:t>
            </a:r>
          </a:p>
          <a:p>
            <a:r>
              <a:rPr lang="en-US" dirty="0" smtClean="0"/>
              <a:t>Activities/ Exercises</a:t>
            </a:r>
          </a:p>
          <a:p>
            <a:r>
              <a:rPr lang="en-US" dirty="0" smtClean="0"/>
              <a:t>Essays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Reflective Journal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6871855" y="155861"/>
            <a:ext cx="4571999" cy="84023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832224" cy="68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1066</TotalTime>
  <Words>727</Words>
  <Application>Microsoft Office PowerPoint</Application>
  <PresentationFormat>Widescreen</PresentationFormat>
  <Paragraphs>159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don’t students attend lectures?</dc:title>
  <dc:subject/>
  <dc:creator>Garry Prentice</dc:creator>
  <cp:keywords/>
  <dc:description/>
  <cp:lastModifiedBy>Garry Prentice</cp:lastModifiedBy>
  <cp:revision>70</cp:revision>
  <cp:lastPrinted>2018-06-20T18:01:16Z</cp:lastPrinted>
  <dcterms:created xsi:type="dcterms:W3CDTF">2017-05-31T13:58:17Z</dcterms:created>
  <dcterms:modified xsi:type="dcterms:W3CDTF">2018-06-20T18:06:26Z</dcterms:modified>
  <cp:category/>
</cp:coreProperties>
</file>