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F6FB6-DFC1-44CD-AA72-D5478DF07377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C0529-2A66-40DD-B18F-B3BF3F3EE16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519D-EFC3-44E0-B44F-1F19D15F2512}" type="datetimeFigureOut">
              <a:rPr lang="en-US" smtClean="0"/>
              <a:t>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D8FD5-5E1A-44DD-B313-5372C7761AB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mhhe.com/socscience/devel/ibank/image/0143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jronline.org/content/vol186/issue3/images/large/00_04_0746_04a.jpe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biology of stress and stress in everyday life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Gibbons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D6B86-8961-4CB4-93B6-568D47A8269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Evaluations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The stress attributed to positive events is exaggerated.</a:t>
            </a:r>
          </a:p>
          <a:p>
            <a:pPr eaLnBrk="1" hangingPunct="1">
              <a:defRPr/>
            </a:pPr>
            <a:r>
              <a:rPr lang="en-GB" sz="2800" smtClean="0"/>
              <a:t>Correlations=/= cause.</a:t>
            </a:r>
          </a:p>
          <a:p>
            <a:pPr eaLnBrk="1" hangingPunct="1">
              <a:defRPr/>
            </a:pPr>
            <a:r>
              <a:rPr lang="en-GB" sz="2800" smtClean="0"/>
              <a:t>The life event may be the manifestation of stress – if so, it’s not surprise they correlate!</a:t>
            </a:r>
          </a:p>
          <a:p>
            <a:pPr eaLnBrk="1" hangingPunct="1">
              <a:defRPr/>
            </a:pPr>
            <a:r>
              <a:rPr lang="en-GB" sz="2800" smtClean="0"/>
              <a:t>Life events research is retrospective…</a:t>
            </a:r>
          </a:p>
          <a:p>
            <a:pPr eaLnBrk="1" hangingPunct="1">
              <a:defRPr/>
            </a:pPr>
            <a:r>
              <a:rPr lang="en-GB" sz="2800" smtClean="0"/>
              <a:t>A life events focus ignores the role of short-term, more frequent stresses or ‘hassles’</a:t>
            </a:r>
          </a:p>
          <a:p>
            <a:pPr eaLnBrk="1" hangingPunct="1">
              <a:buFontTx/>
              <a:buNone/>
              <a:defRPr/>
            </a:pPr>
            <a:r>
              <a:rPr lang="en-GB" sz="2800" smtClean="0"/>
              <a:t>	(Moos and Swindle, 1990)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 Gibbons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QUB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F3FDF-B19F-4FF8-9446-2D2A90567F4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24583" name="Picture 4" descr="stress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0"/>
            <a:ext cx="50085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 Gibbons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QUB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5D590-92B9-493A-BF6B-80D88394D75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Liver – glucose… blood platelets…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Stomach…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Immune system…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Lungs..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Sweat…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Pancreas…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Pupils…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Pale skin…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Heart…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Adrenal glands…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 Gibbons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QUB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E865E-95DD-4AA9-8252-014C3AB3669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dirty="0" smtClean="0"/>
              <a:t>‘stress is the </a:t>
            </a:r>
            <a:r>
              <a:rPr lang="en-GB" dirty="0" smtClean="0">
                <a:solidFill>
                  <a:srgbClr val="FF0000"/>
                </a:solidFill>
              </a:rPr>
              <a:t>non-specific</a:t>
            </a:r>
            <a:r>
              <a:rPr lang="en-GB" dirty="0" smtClean="0"/>
              <a:t> response of the body to any demand made upon it’</a:t>
            </a:r>
          </a:p>
          <a:p>
            <a:pPr eaLnBrk="1" hangingPunct="1">
              <a:buFontTx/>
              <a:buNone/>
              <a:defRPr/>
            </a:pPr>
            <a:r>
              <a:rPr lang="en-GB" dirty="0" smtClean="0"/>
              <a:t>						(Seyle,1974, p.27)</a:t>
            </a:r>
          </a:p>
          <a:p>
            <a:pPr eaLnBrk="1" hangingPunct="1">
              <a:buFontTx/>
              <a:buNone/>
              <a:defRPr/>
            </a:pPr>
            <a:endParaRPr lang="en-GB" dirty="0" smtClean="0"/>
          </a:p>
          <a:p>
            <a:pPr eaLnBrk="1" hangingPunct="1">
              <a:buFontTx/>
              <a:buNone/>
              <a:defRPr/>
            </a:pPr>
            <a:r>
              <a:rPr lang="en-GB" dirty="0" smtClean="0"/>
              <a:t>   </a:t>
            </a:r>
            <a:r>
              <a:rPr lang="en-GB" dirty="0" err="1" smtClean="0"/>
              <a:t>Seyle</a:t>
            </a:r>
            <a:r>
              <a:rPr lang="en-GB" smtClean="0"/>
              <a:t> adopts Canon’s view of stress and he looks at our adaptive response to stress in his General Adaptation Syndrome: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Gibbons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843E6-EACA-45FB-8F94-0915F753DCB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7654" name="Picture 4" descr="http://www.mhhe.com/socscience/devel/ibank/image/0143.jpg"/>
          <p:cNvPicPr>
            <a:picLocks noChangeAspect="1" noChangeArrowheads="1"/>
          </p:cNvPicPr>
          <p:nvPr>
            <p:ph type="body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395288" y="404813"/>
            <a:ext cx="8101012" cy="56705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Gibbons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D8CEE-2F39-4105-AA75-852B8ECD640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For the Physiological model, psychological factors were seen only as a consequence of this physiological response.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This led to a focus on stress as the factors out there that cause strain on the individual.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 Gibbons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QUB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AE7BA-3C97-402B-B7AA-F1BEC0237C3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dirty="0" smtClean="0"/>
              <a:t>The Engineering Model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(Holmes and </a:t>
            </a:r>
            <a:r>
              <a:rPr lang="en-US" sz="4000" dirty="0" err="1" smtClean="0"/>
              <a:t>Rahe</a:t>
            </a:r>
            <a:r>
              <a:rPr lang="en-US" sz="4000" dirty="0" smtClean="0"/>
              <a:t>, 1967)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Stress = external factors that cause strain.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A life event is any event that requires a degree of social readjustment.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They asked over 5000 Ps to identify and rate life events that had been a source of stress in the preceding twelve months.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The Social readjustment Scale is based on the top 43 events: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Gibbons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525B6-605B-48F5-BFC2-0F4C2ADB82A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smtClean="0"/>
              <a:t>Holmes and Rahe (1967) Social Readjustment Scale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Had either a lot more or a lot less trouble with your boss [38]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Held a job while attending college [43]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Experienced a major change in sleeping habits (sleeping a lot more or a lot less or sleeping at different parts of the day) [34]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Experienced a major change in eating habits (eating a lot more or a lot less or eating at different times or in different surroundings) [30]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Made a change in your chosen field of study [41]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Have been found guilty of minor violations of the law (e.g. parking or speeding tickets) [22]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Have had  an outstanding personal achievement [40]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Had a major change in financial state (you’re a lot worse off or a lot better off than usual) [53]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Changed your residence or living accommodation [42].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Gibbons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QUB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2A41E-05C5-4D01-A36C-920EDE15AA2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425" y="2265363"/>
            <a:ext cx="7162800" cy="36322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  <p:pic>
        <p:nvPicPr>
          <p:cNvPr id="31751" name="Picture 4" descr="Fig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369" b="6558"/>
          <a:stretch>
            <a:fillRect/>
          </a:stretch>
        </p:blipFill>
        <p:spPr bwMode="auto">
          <a:xfrm>
            <a:off x="2012950" y="1052513"/>
            <a:ext cx="55038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179388" y="3284538"/>
            <a:ext cx="17287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sz="2000" i="1">
              <a:latin typeface="Times New Roman" pitchFamily="18" charset="0"/>
            </a:endParaRPr>
          </a:p>
        </p:txBody>
      </p:sp>
      <p:sp>
        <p:nvSpPr>
          <p:cNvPr id="31753" name="Rectangle 6"/>
          <p:cNvSpPr>
            <a:spLocks noChangeArrowheads="1"/>
          </p:cNvSpPr>
          <p:nvPr/>
        </p:nvSpPr>
        <p:spPr bwMode="auto">
          <a:xfrm>
            <a:off x="3740150" y="5734050"/>
            <a:ext cx="249555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2000">
                <a:latin typeface="Times New Roman" pitchFamily="18" charset="0"/>
              </a:rPr>
              <a:t>Stress-related</a:t>
            </a:r>
          </a:p>
          <a:p>
            <a:pPr algn="ctr" eaLnBrk="1" hangingPunct="1"/>
            <a:r>
              <a:rPr lang="en-GB" sz="2000">
                <a:latin typeface="Times New Roman" pitchFamily="18" charset="0"/>
              </a:rPr>
              <a:t>illness</a:t>
            </a:r>
          </a:p>
        </p:txBody>
      </p:sp>
      <p:sp>
        <p:nvSpPr>
          <p:cNvPr id="31754" name="Text Box 7"/>
          <p:cNvSpPr txBox="1">
            <a:spLocks noChangeArrowheads="1"/>
          </p:cNvSpPr>
          <p:nvPr/>
        </p:nvSpPr>
        <p:spPr bwMode="auto">
          <a:xfrm>
            <a:off x="179388" y="3284538"/>
            <a:ext cx="201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2000">
                <a:latin typeface="Times New Roman" pitchFamily="18" charset="0"/>
              </a:rPr>
              <a:t>Life events</a:t>
            </a:r>
          </a:p>
        </p:txBody>
      </p:sp>
      <p:sp>
        <p:nvSpPr>
          <p:cNvPr id="31755" name="Rectangle 8"/>
          <p:cNvSpPr>
            <a:spLocks noChangeArrowheads="1"/>
          </p:cNvSpPr>
          <p:nvPr/>
        </p:nvSpPr>
        <p:spPr bwMode="auto">
          <a:xfrm>
            <a:off x="1979613" y="0"/>
            <a:ext cx="561657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2000" b="1">
                <a:latin typeface="Times New Roman" pitchFamily="18" charset="0"/>
              </a:rPr>
              <a:t>A strong correlation estimating the concordance</a:t>
            </a:r>
          </a:p>
          <a:p>
            <a:pPr algn="ctr" eaLnBrk="1" hangingPunct="1"/>
            <a:r>
              <a:rPr lang="en-GB" sz="2000" b="1">
                <a:latin typeface="Times New Roman" pitchFamily="18" charset="0"/>
              </a:rPr>
              <a:t>rate in life events and stress-related illness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426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biology of stress and stress in everyday life</vt:lpstr>
      <vt:lpstr>Slide 2</vt:lpstr>
      <vt:lpstr>Slide 3</vt:lpstr>
      <vt:lpstr>Slide 4</vt:lpstr>
      <vt:lpstr>Slide 5</vt:lpstr>
      <vt:lpstr>Slide 6</vt:lpstr>
      <vt:lpstr>The Engineering Model (Holmes and Rahe, 1967)</vt:lpstr>
      <vt:lpstr>Holmes and Rahe (1967) Social Readjustment Scale</vt:lpstr>
      <vt:lpstr>Slide 9</vt:lpstr>
      <vt:lpstr>Evaluations</vt:lpstr>
    </vt:vector>
  </TitlesOfParts>
  <Company>KHEI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biology of stress and stress in everyday life</dc:title>
  <dc:creator>KHEI</dc:creator>
  <cp:lastModifiedBy>KHEI</cp:lastModifiedBy>
  <cp:revision>2</cp:revision>
  <dcterms:created xsi:type="dcterms:W3CDTF">2010-04-12T16:15:26Z</dcterms:created>
  <dcterms:modified xsi:type="dcterms:W3CDTF">2010-04-12T16:25:34Z</dcterms:modified>
</cp:coreProperties>
</file>